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96" y="62"/>
      </p:cViewPr>
      <p:guideLst/>
    </p:cSldViewPr>
  </p:slideViewPr>
  <p:notesTextViewPr>
    <p:cViewPr>
      <p:scale>
        <a:sx n="1" d="1"/>
        <a:sy n="1" d="1"/>
      </p:scale>
      <p:origin x="0" y="-91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9062E-D68A-420B-9078-101E81A847AA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60208-7360-4EEA-A182-428265A0A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37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https://www.mhlw.go.jp/toukei/itiran/roudou/chingin/kouzou/z2023/dl/13.pdf</a:t>
            </a:r>
          </a:p>
          <a:p>
            <a:r>
              <a:rPr kumimoji="1" lang="en-US" altLang="ja-JP" dirty="0"/>
              <a:t>https://www.mhlw.go.jp/toukei/list/30-1a.html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60208-7360-4EEA-A182-428265A0AA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556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700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25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01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526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55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37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09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89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2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10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8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9DE8-7C11-4702-B2A3-6552D29D98CC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3105B-3B69-4351-B487-F8C244A3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39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ECEADC3-DDB9-60E0-74B7-BAA95DA37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801370"/>
              </p:ext>
            </p:extLst>
          </p:nvPr>
        </p:nvGraphicFramePr>
        <p:xfrm>
          <a:off x="587092" y="1502656"/>
          <a:ext cx="2516698" cy="2185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北海道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367.5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青森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328.9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岩手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338.6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秋田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340.4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宮城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367.9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山形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334.8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99662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福島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358.4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940509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D1DDC934-E8B6-39D3-39EB-9B06D7DB64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303445"/>
              </p:ext>
            </p:extLst>
          </p:nvPr>
        </p:nvGraphicFramePr>
        <p:xfrm>
          <a:off x="3694650" y="956176"/>
          <a:ext cx="2516698" cy="2732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新潟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349.2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富山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372.9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石川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369.4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福井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364.3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山梨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371.2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長野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366.7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99662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岐阜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371.4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9405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静岡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384.3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663871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愛知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400.8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22049"/>
                  </a:ext>
                </a:extLst>
              </a:tr>
            </a:tbl>
          </a:graphicData>
        </a:graphic>
      </p:graphicFrame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D80B425E-423D-867B-C502-CD0FC79F1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073396"/>
              </p:ext>
            </p:extLst>
          </p:nvPr>
        </p:nvGraphicFramePr>
        <p:xfrm>
          <a:off x="587088" y="4059380"/>
          <a:ext cx="2516698" cy="2185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茨城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390.9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栃木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402.0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群馬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375.7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埼玉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396.2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千葉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388.5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東京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447.5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99662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神奈川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429.4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940509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74FEF867-A01A-BD4F-61E6-F5C68074C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088702"/>
              </p:ext>
            </p:extLst>
          </p:nvPr>
        </p:nvGraphicFramePr>
        <p:xfrm>
          <a:off x="3694650" y="4059380"/>
          <a:ext cx="2516698" cy="2185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三重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383.8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滋賀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381.9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京都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395.0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大阪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419.0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兵庫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395.8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奈良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381.1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99662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和歌山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377.1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940509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8FD07E90-7637-F173-CD93-F506194DF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9908"/>
              </p:ext>
            </p:extLst>
          </p:nvPr>
        </p:nvGraphicFramePr>
        <p:xfrm>
          <a:off x="6802214" y="303200"/>
          <a:ext cx="2516698" cy="16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鳥取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337.3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島根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347.7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岡山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369.8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広島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375.9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山口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369.1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C7B3B25C-DAD9-B279-6420-5D90AD56C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142641"/>
              </p:ext>
            </p:extLst>
          </p:nvPr>
        </p:nvGraphicFramePr>
        <p:xfrm>
          <a:off x="6802214" y="2181290"/>
          <a:ext cx="2516698" cy="1366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徳島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350.3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香川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358.4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愛媛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358.6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高知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352.0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B2342AA8-6AD7-D382-E027-A89272D60F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42840"/>
              </p:ext>
            </p:extLst>
          </p:nvPr>
        </p:nvGraphicFramePr>
        <p:xfrm>
          <a:off x="6802214" y="3786140"/>
          <a:ext cx="2516698" cy="2459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0676">
                  <a:extLst>
                    <a:ext uri="{9D8B030D-6E8A-4147-A177-3AD203B41FA5}">
                      <a16:colId xmlns:a16="http://schemas.microsoft.com/office/drawing/2014/main" val="892675853"/>
                    </a:ext>
                  </a:extLst>
                </a:gridCol>
                <a:gridCol w="1446022">
                  <a:extLst>
                    <a:ext uri="{9D8B030D-6E8A-4147-A177-3AD203B41FA5}">
                      <a16:colId xmlns:a16="http://schemas.microsoft.com/office/drawing/2014/main" val="25378106"/>
                    </a:ext>
                  </a:extLst>
                </a:gridCol>
              </a:tblGrid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都道府県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世帯年収平均（千円）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379298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福岡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376.3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73437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佐賀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348.4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9966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長崎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336.3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706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熊本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348.0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71415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大分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350.4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24358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宮崎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333.3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99662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鹿児島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347.3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940509"/>
                  </a:ext>
                </a:extLst>
              </a:tr>
              <a:tr h="273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沖縄</a:t>
                      </a: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344.4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83303" marR="83303" marT="41651" marB="41651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663871"/>
                  </a:ext>
                </a:extLst>
              </a:tr>
            </a:tbl>
          </a:graphicData>
        </a:graphic>
      </p:graphicFrame>
      <p:sp>
        <p:nvSpPr>
          <p:cNvPr id="24" name="Google Shape;145;p27">
            <a:extLst>
              <a:ext uri="{FF2B5EF4-FFF2-40B4-BE49-F238E27FC236}">
                <a16:creationId xmlns:a16="http://schemas.microsoft.com/office/drawing/2014/main" id="{94AC2073-DDED-3F17-59E9-AFC47294E5D0}"/>
              </a:ext>
            </a:extLst>
          </p:cNvPr>
          <p:cNvSpPr txBox="1"/>
          <p:nvPr/>
        </p:nvSpPr>
        <p:spPr>
          <a:xfrm>
            <a:off x="6211348" y="6292591"/>
            <a:ext cx="38181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参照：厚生労働省　令和</a:t>
            </a:r>
            <a:r>
              <a:rPr lang="en-US" altLang="ja-JP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5</a:t>
            </a:r>
            <a:r>
              <a:rPr lang="ja-JP" altLang="en-US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年賃金構造基本統計調査の概況</a:t>
            </a:r>
            <a:endParaRPr lang="en-US" altLang="ja-JP" sz="800" dirty="0">
              <a:solidFill>
                <a:srgbClr val="666666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厚生労働省　毎月勤労統計調査　全国調査　各年の</a:t>
            </a:r>
            <a:r>
              <a:rPr lang="en-US" altLang="ja-JP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lang="ja-JP" altLang="en-US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夏季賞与</a:t>
            </a:r>
            <a:r>
              <a:rPr lang="en-US" altLang="ja-JP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』『</a:t>
            </a:r>
            <a:r>
              <a:rPr lang="ja-JP" altLang="en-US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年末賞与</a:t>
            </a:r>
            <a:r>
              <a:rPr lang="en-US" altLang="ja-JP" sz="800" dirty="0">
                <a:solidFill>
                  <a:srgbClr val="66666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endParaRPr sz="800" dirty="0">
              <a:solidFill>
                <a:srgbClr val="666666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Google Shape;145;p27">
            <a:extLst>
              <a:ext uri="{FF2B5EF4-FFF2-40B4-BE49-F238E27FC236}">
                <a16:creationId xmlns:a16="http://schemas.microsoft.com/office/drawing/2014/main" id="{987B00EF-5370-AA12-2046-50F07815F85F}"/>
              </a:ext>
            </a:extLst>
          </p:cNvPr>
          <p:cNvSpPr txBox="1"/>
          <p:nvPr/>
        </p:nvSpPr>
        <p:spPr>
          <a:xfrm>
            <a:off x="587088" y="446636"/>
            <a:ext cx="3229538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都道府県別　平均年収（中央値） </a:t>
            </a:r>
            <a:endParaRPr lang="en-US" altLang="ja-JP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Google Shape;145;p27">
            <a:extLst>
              <a:ext uri="{FF2B5EF4-FFF2-40B4-BE49-F238E27FC236}">
                <a16:creationId xmlns:a16="http://schemas.microsoft.com/office/drawing/2014/main" id="{AA7EFABC-2FB2-79AF-1CD3-AB17E07CDB4E}"/>
              </a:ext>
            </a:extLst>
          </p:cNvPr>
          <p:cNvSpPr txBox="1"/>
          <p:nvPr/>
        </p:nvSpPr>
        <p:spPr>
          <a:xfrm>
            <a:off x="587088" y="904170"/>
            <a:ext cx="38181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平均年収＝月の賃金</a:t>
            </a:r>
            <a:r>
              <a:rPr lang="en-US" altLang="ja-JP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×12</a:t>
            </a:r>
            <a:r>
              <a:rPr lang="ja-JP" altLang="en-US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か月＋賞与</a:t>
            </a:r>
            <a:r>
              <a:rPr lang="en-US" altLang="ja-JP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79</a:t>
            </a:r>
            <a:r>
              <a:rPr lang="ja-JP" altLang="en-US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万円</a:t>
            </a:r>
            <a:br>
              <a:rPr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lang="en-US" altLang="ja-JP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平均賞与：</a:t>
            </a:r>
            <a:r>
              <a:rPr lang="en-US" altLang="ja-JP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79</a:t>
            </a:r>
            <a:r>
              <a:rPr lang="ja-JP" altLang="en-US" sz="1000" b="0" i="0" dirty="0">
                <a:solidFill>
                  <a:srgbClr val="383838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万円</a:t>
            </a:r>
            <a:endParaRPr sz="1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50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</TotalTime>
  <Words>250</Words>
  <Application>Microsoft Office PowerPoint</Application>
  <PresentationFormat>A4 210 x 297 mm</PresentationFormat>
  <Paragraphs>115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貴絵 長谷川</dc:creator>
  <cp:revision>5</cp:revision>
  <dcterms:created xsi:type="dcterms:W3CDTF">2025-01-30T01:09:50Z</dcterms:created>
  <dcterms:modified xsi:type="dcterms:W3CDTF">2025-02-03T05:48:52Z</dcterms:modified>
</cp:coreProperties>
</file>